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</p:spPr>
        <p:txBody>
          <a:bodyPr anchor="t"/>
          <a:lstStyle>
            <a:defPPr/>
            <a:lvl1pPr lvl="0" algn="r">
              <a:defRPr sz="3200">
                <a:solidFill>
                  <a:schemeClr val="tx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</p:spPr>
        <p:txBody>
          <a:bodyPr/>
          <a:lstStyle>
            <a:defPPr/>
            <a:lvl1pPr marL="0" lv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lvl="1" indent="0" algn="ctr">
              <a:buNone/>
            </a:lvl2pPr>
            <a:lvl3pPr marL="914400" lvl="2" indent="0" algn="ctr">
              <a:buNone/>
            </a:lvl3pPr>
            <a:lvl4pPr marL="1371600" lvl="3" indent="0" algn="ctr">
              <a:buNone/>
            </a:lvl4pPr>
            <a:lvl5pPr marL="1828800" lvl="4" indent="0" algn="ctr">
              <a:buNone/>
            </a:lvl5pPr>
            <a:lvl6pPr marL="2286000" lvl="5" indent="0" algn="ctr">
              <a:buNone/>
            </a:lvl6pPr>
            <a:lvl7pPr marL="2743200" lvl="6" indent="0" algn="ctr">
              <a:buNone/>
            </a:lvl7pPr>
            <a:lvl8pPr marL="3200400" lvl="7" indent="0" algn="ctr">
              <a:buNone/>
            </a:lvl8pPr>
            <a:lvl9pPr marL="3657600" lvl="8" indent="0" algn="ctr">
              <a:buNone/>
            </a:lvl9pPr>
          </a:lstStyle>
          <a:p>
            <a:r>
              <a:t>Образец подзаголовка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>
            <a:defPPr/>
            <a:lvl1pPr lvl="0">
              <a:defRPr sz="1400"/>
            </a:lvl1pPr>
          </a:lstStyle>
          <a:p>
            <a:r>
              <a:t>05.06.2017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216152" y="6355080"/>
            <a:ext cx="1219200" cy="36576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66" name="Shape 66"/>
          <p:cNvSpPr/>
          <p:nvPr/>
        </p:nvSpPr>
        <p:spPr>
          <a:xfrm>
            <a:off x="904875" y="3648075"/>
            <a:ext cx="7315200" cy="1280159"/>
          </a:xfrm>
          <a:prstGeom prst="rect">
            <a:avLst/>
          </a:prstGeom>
          <a:noFill/>
          <a:ln w="6350">
            <a:solidFill>
              <a:schemeClr val="accent1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>
            <a:solidFill>
              <a:schemeClr val="accent2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904875" y="3648075"/>
            <a:ext cx="228600" cy="1280159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lt1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lt1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05.06.2017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05.06.2017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94" name="Shape 94"/>
          <p:cNvSpPr/>
          <p:nvPr/>
        </p:nvSpPr>
        <p:spPr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  <p:txBody>
          <a:bodyPr vert="horz" wrap="square" lIns="91440" tIns="45720" rIns="91440" bIns="45720" anchor="t"/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5" name="Shape 95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solidFill>
              <a:schemeClr val="lt1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6" name="Shape 96"/>
          <p:cNvSpPr/>
          <p:nvPr/>
        </p:nvSpPr>
        <p:spPr>
          <a:xfrm rot="5400000">
            <a:off x="3629607" y="3201952"/>
            <a:ext cx="585216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  <p:txBody>
          <a:bodyPr vert="horz" wrap="square" lIns="91440" tIns="45720" rIns="91440" bIns="45720" anchor="t"/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05.06.2017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</p:spPr>
        <p:txBody>
          <a:bodyPr anchor="t"/>
          <a:lstStyle>
            <a:defPPr/>
            <a:lvl1pPr lvl="0" algn="r">
              <a:buNone/>
              <a:defRPr sz="3200" b="0" cap="none" baseline="0"/>
            </a:lvl1pPr>
          </a:lstStyle>
          <a:p>
            <a:r>
              <a:t>Образец заголовка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</p:spPr>
        <p:txBody>
          <a:bodyPr anchor="t"/>
          <a:lstStyle>
            <a:defPPr/>
            <a:lvl1pPr marL="0" lvl="0" indent="0" algn="r">
              <a:buNone/>
              <a:defRPr sz="2000">
                <a:solidFill>
                  <a:schemeClr val="lt1"/>
                </a:solidFill>
              </a:defRPr>
            </a:lvl1pPr>
            <a:lvl2pPr lvl="1">
              <a:buNone/>
              <a:defRPr sz="1800">
                <a:solidFill>
                  <a:schemeClr val="lt1"/>
                </a:solidFill>
              </a:defRPr>
            </a:lvl2pPr>
            <a:lvl3pPr lvl="2">
              <a:buNone/>
              <a:defRPr sz="1600">
                <a:solidFill>
                  <a:schemeClr val="lt1"/>
                </a:solidFill>
              </a:defRPr>
            </a:lvl3pPr>
            <a:lvl4pPr lvl="3">
              <a:buNone/>
              <a:defRPr sz="1400">
                <a:solidFill>
                  <a:schemeClr val="lt1"/>
                </a:solidFill>
              </a:defRPr>
            </a:lvl4pPr>
            <a:lvl5pPr lvl="4">
              <a:buNone/>
              <a:defRPr sz="1400">
                <a:solidFill>
                  <a:schemeClr val="lt1"/>
                </a:solidFill>
              </a:defRPr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lt2"/>
                </a:solidFill>
              </a:defRPr>
            </a:lvl1pPr>
          </a:lstStyle>
          <a:p>
            <a:r>
              <a:t>05.06.2017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lt2"/>
                </a:solidFill>
              </a:defRPr>
            </a:lvl1pPr>
          </a:lstStyle>
          <a:p>
            <a:r>
              <a:t>‹#›</a:t>
            </a:r>
          </a:p>
        </p:txBody>
      </p:sp>
      <p:sp>
        <p:nvSpPr>
          <p:cNvPr id="26" name="Shape 26"/>
          <p:cNvSpPr/>
          <p:nvPr/>
        </p:nvSpPr>
        <p:spPr>
          <a:xfrm>
            <a:off x="914400" y="2819400"/>
            <a:ext cx="7315200" cy="1280159"/>
          </a:xfrm>
          <a:prstGeom prst="rect">
            <a:avLst/>
          </a:prstGeom>
          <a:noFill/>
          <a:ln w="6350">
            <a:solidFill>
              <a:schemeClr val="accent1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914400" y="2819400"/>
            <a:ext cx="228600" cy="1280159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lt1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05.06.2017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75" name="Shape 75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solidFill>
              <a:schemeClr val="lt1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05.06.2017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632198" y="1216152"/>
            <a:ext cx="4041648" cy="493776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05.06.2017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80" name="Shape 80"/>
          <p:cNvSpPr/>
          <p:nvPr/>
        </p:nvSpPr>
        <p:spPr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  <p:txBody>
          <a:bodyPr vert="horz" wrap="square" lIns="91440" tIns="45720" rIns="91440" bIns="45720" anchor="t"/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Shape 81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solidFill>
              <a:schemeClr val="lt1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anchor="ctr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  <a:noFill/>
          <a:ln>
            <a:noFill/>
          </a:ln>
        </p:spPr>
        <p:txBody>
          <a:bodyPr lIns="91440" anchor="b">
            <a:noAutofit/>
          </a:bodyPr>
          <a:lstStyle>
            <a:defPPr/>
            <a:lvl1pPr marL="0" lvl="0" indent="0">
              <a:buNone/>
              <a:defRPr sz="2400" b="1">
                <a:solidFill>
                  <a:schemeClr val="accent2"/>
                </a:solidFill>
              </a:defRPr>
            </a:lvl1pPr>
            <a:lvl2pPr lvl="1">
              <a:buNone/>
              <a:defRPr sz="2000" b="1"/>
            </a:lvl2pPr>
            <a:lvl3pPr lvl="2">
              <a:buNone/>
              <a:defRPr sz="1800" b="1"/>
            </a:lvl3pPr>
            <a:lvl4pPr lvl="3">
              <a:buNone/>
              <a:defRPr sz="1600" b="1"/>
            </a:lvl4pPr>
            <a:lvl5pPr lvl="4">
              <a:buNone/>
              <a:defRPr sz="1600" b="1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  <a:noFill/>
          <a:ln>
            <a:noFill/>
          </a:ln>
        </p:spPr>
        <p:txBody>
          <a:bodyPr lIns="91440" anchor="b"/>
          <a:lstStyle>
            <a:defPPr/>
            <a:lvl1pPr marL="0" lvl="0" indent="0">
              <a:buNone/>
              <a:defRPr sz="2400" b="1">
                <a:solidFill>
                  <a:schemeClr val="accent2"/>
                </a:solidFill>
              </a:defRPr>
            </a:lvl1pPr>
            <a:lvl2pPr lvl="1">
              <a:buNone/>
              <a:defRPr sz="2000" b="1"/>
            </a:lvl2pPr>
            <a:lvl3pPr lvl="2">
              <a:buNone/>
              <a:defRPr sz="1800" b="1"/>
            </a:lvl3pPr>
            <a:lvl4pPr lvl="3">
              <a:buNone/>
              <a:defRPr sz="1600" b="1"/>
            </a:lvl4pPr>
            <a:lvl5pPr lvl="4">
              <a:buNone/>
              <a:defRPr sz="1600" b="1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05.06.2017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lvl="0"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 lvl="1">
              <a:buNone/>
              <a:defRPr sz="1200"/>
            </a:lvl2pPr>
            <a:lvl3pPr lvl="2">
              <a:buNone/>
              <a:defRPr sz="1000"/>
            </a:lvl3pPr>
            <a:lvl4pPr lvl="3">
              <a:buNone/>
              <a:defRPr sz="900"/>
            </a:lvl4pPr>
            <a:lvl5pPr lvl="4">
              <a:buNone/>
              <a:defRPr sz="9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05.06.2017</a:t>
            </a:r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16" name="Shape 16"/>
          <p:cNvSpPr/>
          <p:nvPr/>
        </p:nvSpPr>
        <p:spPr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  <p:txBody>
          <a:bodyPr vert="horz" wrap="square" lIns="91440" tIns="45720" rIns="91440" bIns="45720" anchor="t"/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Shape 17"/>
          <p:cNvSpPr/>
          <p:nvPr/>
        </p:nvSpPr>
        <p:spPr>
          <a:xfrm rot="5400000">
            <a:off x="3160645" y="3324225"/>
            <a:ext cx="603504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  <p:txBody>
          <a:bodyPr vert="horz" wrap="square" lIns="91440" tIns="45720" rIns="91440" bIns="45720" anchor="t"/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Shape 18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solidFill>
              <a:schemeClr val="lt1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04800" y="304800"/>
            <a:ext cx="5715000" cy="5715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500856"/>
            <a:ext cx="8229600" cy="674687"/>
          </a:xfrm>
          <a:prstGeom prst="rect">
            <a:avLst/>
          </a:prstGeom>
          <a:ln>
            <a:solidFill>
              <a:schemeClr val="accent1"/>
            </a:solidFill>
            <a:prstDash val="solid"/>
          </a:ln>
        </p:spPr>
        <p:txBody>
          <a:bodyPr lIns="274320" anchor="ctr"/>
          <a:lstStyle>
            <a:defPPr/>
            <a:lvl1pPr lvl="0" algn="r">
              <a:buNone/>
              <a:defRPr sz="2000" b="0">
                <a:solidFill>
                  <a:schemeClr val="lt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>
            <a:defPPr/>
            <a:lvl1pPr marL="0" lvl="0" indent="0">
              <a:spcBef>
                <a:spcPts val="600"/>
              </a:spcBef>
              <a:buNone/>
              <a:defRPr sz="3200"/>
            </a:lvl1pPr>
          </a:lstStyle>
          <a:p>
            <a:r>
              <a:t>Вставка рисунка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</p:spPr>
        <p:txBody>
          <a:bodyPr anchor="ctr"/>
          <a:lstStyle>
            <a:defPPr/>
            <a:lvl1pPr marL="0" lvl="0" indent="0" algn="l">
              <a:buNone/>
              <a:defRPr sz="1400"/>
            </a:lvl1pPr>
            <a:lvl2pPr lvl="1">
              <a:defRPr sz="1200"/>
            </a:lvl2pPr>
            <a:lvl3pPr lvl="2">
              <a:defRPr sz="1000"/>
            </a:lvl3pPr>
            <a:lvl4pPr lvl="3">
              <a:defRPr sz="900"/>
            </a:lvl4pPr>
            <a:lvl5pPr lvl="4">
              <a:defRPr sz="9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lt2"/>
                </a:solidFill>
              </a:defRPr>
            </a:lvl1pPr>
          </a:lstStyle>
          <a:p>
            <a:r>
              <a:t>05.06.2017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lt2"/>
                </a:solidFill>
              </a:defRPr>
            </a:lvl1pPr>
          </a:lstStyle>
          <a:p>
            <a:r>
              <a:t>‹#›</a:t>
            </a:r>
          </a:p>
        </p:txBody>
      </p:sp>
      <p:sp>
        <p:nvSpPr>
          <p:cNvPr id="35" name="Shape 35"/>
          <p:cNvSpPr/>
          <p:nvPr/>
        </p:nvSpPr>
        <p:spPr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  <p:txBody>
          <a:bodyPr vert="horz" wrap="square" lIns="91440" tIns="45720" rIns="91440" bIns="45720" anchor="t"/>
          <a:lstStyle/>
          <a:p>
            <a:pPr marL="0" indent="0" algn="l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" name="Shape 36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solidFill>
              <a:schemeClr val="lt1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lt1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rgbClr val="00B050"/>
            </a:gs>
            <a:gs pos="100000">
              <a:srgbClr val="92D050"/>
            </a:gs>
          </a:gsLst>
        </a:grad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6400800" y="6356350"/>
            <a:ext cx="2289048" cy="365759"/>
          </a:xfrm>
          <a:prstGeom prst="rect">
            <a:avLst/>
          </a:prstGeom>
        </p:spPr>
        <p:txBody>
          <a:bodyPr vert="horz" lIns="91440" tIns="45720" rIns="91440" bIns="45720"/>
          <a:lstStyle>
            <a:defPPr/>
            <a:lvl1pPr marL="0" lvl="0" indent="0" algn="l"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05.06.2017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2898648" y="6356350"/>
            <a:ext cx="3505200" cy="365759"/>
          </a:xfrm>
          <a:prstGeom prst="rect">
            <a:avLst/>
          </a:prstGeom>
        </p:spPr>
        <p:txBody>
          <a:bodyPr vert="horz" lIns="91440" tIns="45720" rIns="91440" bIns="45720"/>
          <a:lstStyle>
            <a:defPPr/>
            <a:lvl1pPr marL="0" lvl="0" indent="0" algn="r"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612648" y="6356350"/>
            <a:ext cx="1981200" cy="365759"/>
          </a:xfrm>
          <a:prstGeom prst="rect">
            <a:avLst/>
          </a:prstGeom>
        </p:spPr>
        <p:txBody>
          <a:bodyPr vert="horz" lIns="91440" tIns="45720" rIns="91440" bIns="45720"/>
          <a:lstStyle>
            <a:defPPr/>
            <a:lvl1pPr marL="0" lvl="0" indent="0" algn="l"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  <p:sp>
        <p:nvSpPr>
          <p:cNvPr id="7" name="Shape 7"/>
          <p:cNvSpPr/>
          <p:nvPr/>
        </p:nvSpPr>
        <p:spPr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  <p:txBody>
          <a:bodyPr vert="horz" wrap="square" lIns="91440" tIns="45720" rIns="91440" bIns="45720" anchor="t"/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hape 8"/>
          <p:cNvSpPr/>
          <p:nvPr/>
        </p:nvSpPr>
        <p:spPr>
          <a:xfrm>
            <a:off x="457200" y="1143000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  <p:txBody>
          <a:bodyPr vert="horz" wrap="square" lIns="91440" tIns="45720" rIns="91440" bIns="45720" anchor="t"/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hape 9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solidFill>
              <a:schemeClr val="lt1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lvl="0" algn="l">
        <a:buNone/>
        <a:defRPr sz="3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defPPr/>
      <a:lvl1pPr marL="274320" lvl="0" indent="-274320" algn="l">
        <a:spcBef>
          <a:spcPts val="600"/>
        </a:spcBef>
        <a:buClr>
          <a:schemeClr val="accent1"/>
        </a:buClr>
        <a:buSzPts val="1976"/>
        <a:buFont typeface="Wingdings 3"/>
        <a:buChar char="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48640" lvl="1" indent="-274320" algn="l">
        <a:spcBef>
          <a:spcPts val="500"/>
        </a:spcBef>
        <a:buClr>
          <a:schemeClr val="accent2"/>
        </a:buClr>
        <a:buSzPts val="1748"/>
        <a:buFont typeface="Wingdings 3"/>
        <a:buChar char=""/>
        <a:defRPr sz="2300">
          <a:solidFill>
            <a:schemeClr val="tx2"/>
          </a:solidFill>
          <a:latin typeface="+mn-lt"/>
          <a:ea typeface="+mn-ea"/>
          <a:cs typeface="+mn-cs"/>
        </a:defRPr>
      </a:lvl2pPr>
      <a:lvl3pPr marL="822960" lvl="2" indent="-228600" algn="l">
        <a:spcBef>
          <a:spcPts val="500"/>
        </a:spcBef>
        <a:buClr>
          <a:schemeClr val="bg1">
            <a:shade val="50000"/>
          </a:schemeClr>
        </a:buClr>
        <a:buSzPts val="1520"/>
        <a:buFont typeface="Wingdings 3"/>
        <a:buChar char="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097280" lvl="3" indent="-228600" algn="l">
        <a:spcBef>
          <a:spcPts val="400"/>
        </a:spcBef>
        <a:buClr>
          <a:schemeClr val="accent2">
            <a:shade val="75000"/>
          </a:schemeClr>
        </a:buClr>
        <a:buSzPts val="1260"/>
        <a:buFont typeface="Wingdings"/>
        <a:buChar char="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-228600" algn="l">
        <a:spcBef>
          <a:spcPts val="300"/>
        </a:spcBef>
        <a:buClr>
          <a:schemeClr val="accent2"/>
        </a:buClr>
        <a:buSzPts val="1120"/>
        <a:buFont typeface="Wingdings"/>
        <a:buChar char="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645920" lvl="5" indent="-182880" algn="l">
        <a:spcBef>
          <a:spcPts val="300"/>
        </a:spcBef>
        <a:buClr>
          <a:srgbClr val="9FB8CD">
            <a:shade val="75000"/>
          </a:srgbClr>
        </a:buClr>
        <a:buSzPts val="1200"/>
        <a:buFont typeface="Wingdings 3"/>
        <a:buChar char="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1828800" lvl="6" indent="-182879" algn="l">
        <a:spcBef>
          <a:spcPts val="300"/>
        </a:spcBef>
        <a:buClr>
          <a:srgbClr val="727CA3">
            <a:shade val="75000"/>
          </a:srgbClr>
        </a:buClr>
        <a:buSzPts val="1050"/>
        <a:buFont typeface="Wingdings 3"/>
        <a:buChar char="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011679" lvl="7" indent="-182879" algn="l">
        <a:spcBef>
          <a:spcPts val="300"/>
        </a:spcBef>
        <a:buClr>
          <a:srgbClr val="FFFFFF">
            <a:shade val="50000"/>
          </a:srgbClr>
        </a:buClr>
        <a:buSzPts val="1050"/>
        <a:buFont typeface="Wingdings 3"/>
        <a:buChar char="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194560" lvl="8" indent="-182879" algn="l">
        <a:spcBef>
          <a:spcPts val="300"/>
        </a:spcBef>
        <a:buClr>
          <a:srgbClr val="9FB8CD"/>
        </a:buClr>
        <a:buSzPts val="900"/>
        <a:buFont typeface="Wingdings 3"/>
        <a:buChar char="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74818" y="3429000"/>
            <a:ext cx="7632848" cy="99060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sz="8800" b="1" dirty="0" err="1">
                <a:solidFill>
                  <a:schemeClr val="bg1"/>
                </a:solidFill>
                <a:latin typeface="Gabriola"/>
                <a:ea typeface="Gabriola"/>
                <a:cs typeface="Gabriola"/>
              </a:rPr>
              <a:t>Энергосбережение</a:t>
            </a:r>
            <a:endParaRPr sz="8800" b="1" dirty="0">
              <a:solidFill>
                <a:schemeClr val="bg1"/>
              </a:solidFill>
              <a:latin typeface="Gabriola"/>
              <a:ea typeface="Gabriola"/>
              <a:cs typeface="Gabriola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3851920" y="476672"/>
            <a:ext cx="5004048" cy="258532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«Без энергии невозможно существование физического мира, а раз это так, то мы не можем представить себе развитие без изменения масштабов или характера энергетических потоков. И ввиду того, что энергия имеет столь фундаментальное значение, каждый из этих изменений влечет экологические последствия»</a:t>
            </a:r>
          </a:p>
          <a:p>
            <a:pPr marL="0" indent="0" algn="r"/>
            <a:r>
              <a:rPr sz="18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Д.Брукс</a:t>
            </a:r>
          </a:p>
        </p:txBody>
      </p:sp>
      <p:pic>
        <p:nvPicPr>
          <p:cNvPr id="101" name="Picture 101"/>
          <p:cNvPicPr/>
          <p:nvPr/>
        </p:nvPicPr>
        <p:blipFill>
          <a:blip r:embed="rId2"/>
          <a:stretch/>
        </p:blipFill>
        <p:spPr>
          <a:xfrm>
            <a:off x="251519" y="476672"/>
            <a:ext cx="3419872" cy="2564904"/>
          </a:xfrm>
          <a:prstGeom prst="rect">
            <a:avLst/>
          </a:prstGeom>
        </p:spPr>
      </p:pic>
      <p:pic>
        <p:nvPicPr>
          <p:cNvPr id="103" name="Picture 103"/>
          <p:cNvPicPr/>
          <p:nvPr/>
        </p:nvPicPr>
        <p:blipFill>
          <a:blip r:embed="rId3"/>
          <a:stretch/>
        </p:blipFill>
        <p:spPr>
          <a:xfrm>
            <a:off x="6084168" y="4509120"/>
            <a:ext cx="2744982" cy="20608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chemeClr val="bg1"/>
                </a:solidFill>
              </a:rPr>
              <a:t>Экономия электроэнергии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rPr>
                <a:solidFill>
                  <a:srgbClr val="FFFF00"/>
                </a:solidFill>
              </a:rPr>
              <a:t>Старайтесь не оставлять электроприборы в режиме ожидания, так как они тоже потребляют электроэнергию.</a:t>
            </a:r>
            <a:endParaRPr b="1" u="sng">
              <a:solidFill>
                <a:srgbClr val="FFFF00"/>
              </a:solidFill>
            </a:endParaRPr>
          </a:p>
          <a:p>
            <a:endParaRPr b="1" u="sng">
              <a:solidFill>
                <a:srgbClr val="FFFF00"/>
              </a:solidFill>
            </a:endParaRPr>
          </a:p>
        </p:txBody>
      </p:sp>
      <p:pic>
        <p:nvPicPr>
          <p:cNvPr id="156" name="Picture 156"/>
          <p:cNvPicPr/>
          <p:nvPr/>
        </p:nvPicPr>
        <p:blipFill>
          <a:blip r:embed="rId2"/>
          <a:stretch/>
        </p:blipFill>
        <p:spPr>
          <a:xfrm>
            <a:off x="251519" y="2924944"/>
            <a:ext cx="3960440" cy="2970330"/>
          </a:xfrm>
          <a:prstGeom prst="rect">
            <a:avLst/>
          </a:prstGeom>
        </p:spPr>
      </p:pic>
      <p:pic>
        <p:nvPicPr>
          <p:cNvPr id="158" name="Picture 158"/>
          <p:cNvPicPr/>
          <p:nvPr/>
        </p:nvPicPr>
        <p:blipFill>
          <a:blip r:embed="rId3"/>
          <a:stretch/>
        </p:blipFill>
        <p:spPr>
          <a:xfrm>
            <a:off x="4716016" y="2492896"/>
            <a:ext cx="3744416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>
                <a:solidFill>
                  <a:schemeClr val="bg1"/>
                </a:solidFill>
              </a:rPr>
              <a:t>Утюг 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FFFF00"/>
                </a:solidFill>
              </a:rPr>
              <a:t>Чтобы отгладить пересушенное белье, нужен более горячий утюг, а значит, энергопотребление больше </a:t>
            </a:r>
          </a:p>
          <a:p>
            <a:r>
              <a:rPr>
                <a:solidFill>
                  <a:srgbClr val="FFFF00"/>
                </a:solidFill>
              </a:rPr>
              <a:t>Чтобы немного сэкономить при глажке, оставляйте белье чуть-чуть недосушенным </a:t>
            </a:r>
          </a:p>
          <a:p>
            <a:endParaRPr>
              <a:solidFill>
                <a:srgbClr val="FFFF00"/>
              </a:solidFill>
            </a:endParaRPr>
          </a:p>
        </p:txBody>
      </p:sp>
      <p:pic>
        <p:nvPicPr>
          <p:cNvPr id="163" name="Picture 163"/>
          <p:cNvPicPr/>
          <p:nvPr/>
        </p:nvPicPr>
        <p:blipFill>
          <a:blip r:embed="rId2"/>
          <a:stretch/>
        </p:blipFill>
        <p:spPr>
          <a:xfrm>
            <a:off x="4427984" y="3501008"/>
            <a:ext cx="4248472" cy="3051621"/>
          </a:xfrm>
          <a:prstGeom prst="rect">
            <a:avLst/>
          </a:prstGeom>
        </p:spPr>
      </p:pic>
      <p:pic>
        <p:nvPicPr>
          <p:cNvPr id="165" name="Picture 165"/>
          <p:cNvPicPr/>
          <p:nvPr/>
        </p:nvPicPr>
        <p:blipFill>
          <a:blip r:embed="rId3"/>
          <a:stretch/>
        </p:blipFill>
        <p:spPr>
          <a:xfrm>
            <a:off x="611560" y="3068960"/>
            <a:ext cx="3563888" cy="35638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>
                <a:solidFill>
                  <a:schemeClr val="bg1"/>
                </a:solidFill>
              </a:rPr>
              <a:t>Электрический чайник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2713856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>
                <a:solidFill>
                  <a:srgbClr val="FFFF00"/>
                </a:solidFill>
              </a:rPr>
              <a:t>В результате многократного нагревания и кипячения воды на внутренних стенках электрочайника образуется накипь, которая обладает малой теплопроводностью. Поэтому вода в таком чайнике нагревается медленно</a:t>
            </a:r>
          </a:p>
          <a:p>
            <a:r>
              <a:rPr>
                <a:solidFill>
                  <a:srgbClr val="FFFF00"/>
                </a:solidFill>
              </a:rPr>
              <a:t>Своевременно удаляйте из электрочайника накипь </a:t>
            </a:r>
          </a:p>
          <a:p>
            <a:endParaRPr>
              <a:solidFill>
                <a:srgbClr val="FFFF00"/>
              </a:solidFill>
            </a:endParaRPr>
          </a:p>
        </p:txBody>
      </p:sp>
      <p:pic>
        <p:nvPicPr>
          <p:cNvPr id="170" name="Picture 170"/>
          <p:cNvPicPr/>
          <p:nvPr/>
        </p:nvPicPr>
        <p:blipFill>
          <a:blip r:embed="rId2"/>
          <a:stretch/>
        </p:blipFill>
        <p:spPr>
          <a:xfrm>
            <a:off x="611560" y="3717032"/>
            <a:ext cx="3096344" cy="2969728"/>
          </a:xfrm>
          <a:prstGeom prst="rect">
            <a:avLst/>
          </a:prstGeom>
        </p:spPr>
      </p:pic>
      <p:pic>
        <p:nvPicPr>
          <p:cNvPr id="172" name="Picture 172"/>
          <p:cNvPicPr/>
          <p:nvPr/>
        </p:nvPicPr>
        <p:blipFill>
          <a:blip r:embed="rId3"/>
          <a:stretch/>
        </p:blipFill>
        <p:spPr>
          <a:xfrm>
            <a:off x="5004048" y="3717032"/>
            <a:ext cx="2520280" cy="30514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>
                <a:solidFill>
                  <a:schemeClr val="bg1"/>
                </a:solidFill>
              </a:rPr>
              <a:t>Насколько энергетически выгоднее кипятить 3 чашки чая, чем полный чайник, который затем остывает?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>
                <a:solidFill>
                  <a:srgbClr val="FFFF00"/>
                </a:solidFill>
              </a:rPr>
              <a:t>Решение: </a:t>
            </a:r>
          </a:p>
          <a:p>
            <a:pPr lvl="0"/>
            <a:r>
              <a:rPr>
                <a:solidFill>
                  <a:srgbClr val="FFFF00"/>
                </a:solidFill>
              </a:rPr>
              <a:t>Количество теплоты, необходимое для нагревания данного тела, пропорционального его массе  и изменению температуры.</a:t>
            </a:r>
          </a:p>
          <a:p>
            <a:r>
              <a:rPr>
                <a:solidFill>
                  <a:srgbClr val="FFFF00"/>
                </a:solidFill>
              </a:rPr>
              <a:t>                                                 Q=cmΔt</a:t>
            </a:r>
          </a:p>
          <a:p>
            <a:r>
              <a:rPr>
                <a:solidFill>
                  <a:srgbClr val="FFFF00"/>
                </a:solidFill>
              </a:rPr>
              <a:t>Следовательно, затраты энергии пропорциональны массе нагреваемой воды. </a:t>
            </a:r>
          </a:p>
          <a:p>
            <a:pPr lvl="0"/>
            <a:r>
              <a:rPr>
                <a:solidFill>
                  <a:srgbClr val="FFFF00"/>
                </a:solidFill>
              </a:rPr>
              <a:t>Если чайник имеет емкость 1,7 л, то три чашки воды при суммарной емкости 0,6 л закипают при энергозатратах, составляющих   (0,6л : 1,7л)·100% = 35,3%, от энергозатрат на нагрев целого  чайника.</a:t>
            </a:r>
          </a:p>
          <a:p>
            <a:pPr lvl="0"/>
            <a:r>
              <a:rPr>
                <a:solidFill>
                  <a:srgbClr val="FFFF00"/>
                </a:solidFill>
              </a:rPr>
              <a:t>Экономия электроэнергии в день составляет: 0,6 кВт·ч · (1-0,353) = 0,39 кВт·ч</a:t>
            </a:r>
          </a:p>
          <a:p>
            <a:pPr lvl="0"/>
            <a:r>
              <a:rPr>
                <a:solidFill>
                  <a:srgbClr val="FFFF00"/>
                </a:solidFill>
              </a:rPr>
              <a:t>За 30 дней месяца экономия составит:0,39 кВт·ч·30 =11,7 кВт·ч</a:t>
            </a:r>
          </a:p>
          <a:p>
            <a:pPr lvl="0"/>
            <a:r>
              <a:rPr>
                <a:solidFill>
                  <a:srgbClr val="FFFF00"/>
                </a:solidFill>
              </a:rPr>
              <a:t>11,7 кВт·ч·2,12руб./ кВт·ч=24,8руб. ≈ 25 руб.</a:t>
            </a:r>
          </a:p>
          <a:p>
            <a:r>
              <a:rPr>
                <a:solidFill>
                  <a:srgbClr val="FFFF00"/>
                </a:solidFill>
              </a:rPr>
              <a:t>Сумма бюджета семьи увеличится ещё на 25 руб.!</a:t>
            </a:r>
          </a:p>
          <a:p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>
                <a:solidFill>
                  <a:schemeClr val="bg1"/>
                </a:solidFill>
              </a:rPr>
              <a:t>Электрическая плита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179512" y="1219200"/>
            <a:ext cx="5976664" cy="5522168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>
                <a:solidFill>
                  <a:srgbClr val="FFFF00"/>
                </a:solidFill>
              </a:rPr>
              <a:t>При выборе посуды, которая не соответствуют размерам электроплиты, теряется 5-10 процентов энергии. Посуда с искривлённым дном может привести к перерасходу электроэнергии до 40-60 процентов </a:t>
            </a:r>
          </a:p>
          <a:p>
            <a:r>
              <a:rPr>
                <a:solidFill>
                  <a:srgbClr val="FFFF00"/>
                </a:solidFill>
              </a:rPr>
              <a:t>Для экономии электроэнергии на электроплитах надо применять посуду без дефектов и с дном, которое равно или чуть превосходит диаметр конфорки </a:t>
            </a:r>
          </a:p>
          <a:p>
            <a:r>
              <a:rPr>
                <a:solidFill>
                  <a:srgbClr val="FFFF00"/>
                </a:solidFill>
              </a:rPr>
              <a:t>Быстрое испарение воды удлиняет время готовки на 20-30 процентов </a:t>
            </a:r>
          </a:p>
          <a:p>
            <a:r>
              <a:rPr>
                <a:solidFill>
                  <a:srgbClr val="FFFF00"/>
                </a:solidFill>
              </a:rPr>
              <a:t>При приготовлении пищи желательно закрывать кастрюлю крышкой. После закипания уменьшить огонь</a:t>
            </a:r>
          </a:p>
        </p:txBody>
      </p:sp>
      <p:pic>
        <p:nvPicPr>
          <p:cNvPr id="180" name="Picture 180"/>
          <p:cNvPicPr/>
          <p:nvPr/>
        </p:nvPicPr>
        <p:blipFill>
          <a:blip r:embed="rId2"/>
          <a:stretch/>
        </p:blipFill>
        <p:spPr>
          <a:xfrm>
            <a:off x="5975655" y="260648"/>
            <a:ext cx="3168345" cy="3200029"/>
          </a:xfrm>
          <a:prstGeom prst="rect">
            <a:avLst/>
          </a:prstGeom>
        </p:spPr>
      </p:pic>
      <p:pic>
        <p:nvPicPr>
          <p:cNvPr id="182" name="Picture 182"/>
          <p:cNvPicPr/>
          <p:nvPr/>
        </p:nvPicPr>
        <p:blipFill>
          <a:blip r:embed="rId3"/>
          <a:stretch/>
        </p:blipFill>
        <p:spPr>
          <a:xfrm>
            <a:off x="6047656" y="3573016"/>
            <a:ext cx="3096344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i="1">
                <a:solidFill>
                  <a:schemeClr val="bg1"/>
                </a:solidFill>
              </a:rPr>
              <a:t>Компьютеры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67544" y="980728"/>
            <a:ext cx="8676456" cy="3096344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>
                <a:solidFill>
                  <a:srgbClr val="FFFF00"/>
                </a:solidFill>
              </a:rPr>
              <a:t>При активной работе за компьютером в течение дня, выключать и включать его не стоит, но стоит выключать монитор или запрограммировать переход в «спящий режим» через 4-5 минут. Компьютер потребляет до 400-500 Вт мощности, выключение монитора позволяет экономить до 100-200 Вт. Периферийные устройства (принтеры и сканеры) рекомендуется всегда выключать, если они не используются. </a:t>
            </a:r>
          </a:p>
          <a:p>
            <a:endParaRPr>
              <a:solidFill>
                <a:srgbClr val="FFFF00"/>
              </a:solidFill>
            </a:endParaRPr>
          </a:p>
        </p:txBody>
      </p:sp>
      <p:pic>
        <p:nvPicPr>
          <p:cNvPr id="187" name="Picture 187"/>
          <p:cNvPicPr/>
          <p:nvPr/>
        </p:nvPicPr>
        <p:blipFill>
          <a:blip r:embed="rId2"/>
          <a:stretch/>
        </p:blipFill>
        <p:spPr>
          <a:xfrm>
            <a:off x="5220072" y="3789040"/>
            <a:ext cx="3776414" cy="2739828"/>
          </a:xfrm>
          <a:prstGeom prst="rect">
            <a:avLst/>
          </a:prstGeom>
        </p:spPr>
      </p:pic>
      <p:pic>
        <p:nvPicPr>
          <p:cNvPr id="189" name="Picture 189"/>
          <p:cNvPicPr/>
          <p:nvPr/>
        </p:nvPicPr>
        <p:blipFill>
          <a:blip r:embed="rId3"/>
          <a:stretch/>
        </p:blipFill>
        <p:spPr>
          <a:xfrm>
            <a:off x="827584" y="4005064"/>
            <a:ext cx="4167567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539552" y="152400"/>
            <a:ext cx="8424936" cy="99060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b="1">
                <a:solidFill>
                  <a:schemeClr val="bg1"/>
                </a:solidFill>
              </a:rPr>
              <a:t>Э</a:t>
            </a:r>
            <a:r>
              <a:rPr>
                <a:solidFill>
                  <a:schemeClr val="bg1"/>
                </a:solidFill>
              </a:rPr>
              <a:t>кономия и правильное использование освещения: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>
                <a:solidFill>
                  <a:srgbClr val="FFFF00"/>
                </a:solidFill>
              </a:rPr>
              <a:t>- правильный подбор и установка приборов осветительной техники в соответствии с потребностями;</a:t>
            </a:r>
            <a:endParaRPr b="1" u="sng">
              <a:solidFill>
                <a:srgbClr val="FFFF00"/>
              </a:solidFill>
            </a:endParaRPr>
          </a:p>
          <a:p>
            <a:r>
              <a:rPr>
                <a:solidFill>
                  <a:srgbClr val="FFFF00"/>
                </a:solidFill>
              </a:rPr>
              <a:t> -  использование для освещения энергосберегающих ламп, которые электро-и пожаробезопасны;</a:t>
            </a:r>
            <a:endParaRPr b="1" u="sng">
              <a:solidFill>
                <a:srgbClr val="FFFF00"/>
              </a:solidFill>
            </a:endParaRPr>
          </a:p>
          <a:p>
            <a:r>
              <a:rPr>
                <a:solidFill>
                  <a:srgbClr val="FFFF00"/>
                </a:solidFill>
              </a:rPr>
              <a:t> -  поддержание чистоты в доме избавит себя от необходимости вкручивать дополнительные лампочки, или заменять существующие более мощными;</a:t>
            </a:r>
            <a:endParaRPr b="1" u="sng">
              <a:solidFill>
                <a:srgbClr val="FFFF00"/>
              </a:solidFill>
            </a:endParaRPr>
          </a:p>
          <a:p>
            <a:r>
              <a:rPr>
                <a:solidFill>
                  <a:srgbClr val="FFFF00"/>
                </a:solidFill>
              </a:rPr>
              <a:t> -  использование для интерьера обоев со светлой палитрой, или  белой краски для  стен (отражается более 80% направленного на нее света).</a:t>
            </a:r>
          </a:p>
          <a:p>
            <a:pPr lvl="0"/>
            <a:r>
              <a:rPr>
                <a:solidFill>
                  <a:srgbClr val="FFFF00"/>
                </a:solidFill>
              </a:rPr>
              <a:t>Запыленность светильников и плафонов снижает освещенность на 10-15%. </a:t>
            </a:r>
            <a:endParaRPr b="1" u="sng">
              <a:solidFill>
                <a:srgbClr val="FFFF00"/>
              </a:solidFill>
            </a:endParaRPr>
          </a:p>
          <a:p>
            <a:endParaRPr b="1" u="sng">
              <a:solidFill>
                <a:srgbClr val="FFFF00"/>
              </a:solidFill>
            </a:endParaRPr>
          </a:p>
        </p:txBody>
      </p:sp>
      <p:pic>
        <p:nvPicPr>
          <p:cNvPr id="194" name="Picture 194"/>
          <p:cNvPicPr/>
          <p:nvPr/>
        </p:nvPicPr>
        <p:blipFill>
          <a:blip r:embed="rId2"/>
          <a:stretch/>
        </p:blipFill>
        <p:spPr>
          <a:xfrm>
            <a:off x="7308304" y="5013176"/>
            <a:ext cx="1656184" cy="1474524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67710" y="467710"/>
            <a:ext cx="8229600" cy="1980456"/>
          </a:xfrm>
          <a:prstGeom prst="rect">
            <a:avLst/>
          </a:prstGeom>
        </p:spPr>
        <p:txBody>
          <a:bodyPr>
            <a:normAutofit fontScale="90000"/>
          </a:bodyPr>
          <a:lstStyle>
            <a:defPPr/>
            <a:lvl1pPr lvl="0"/>
          </a:lstStyle>
          <a:p>
            <a:r>
              <a:rPr sz="3100" dirty="0" err="1">
                <a:solidFill>
                  <a:schemeClr val="bg1"/>
                </a:solidFill>
              </a:rPr>
              <a:t>Сколько</a:t>
            </a:r>
            <a:r>
              <a:rPr sz="3100" dirty="0">
                <a:solidFill>
                  <a:schemeClr val="bg1"/>
                </a:solidFill>
              </a:rPr>
              <a:t> </a:t>
            </a:r>
            <a:r>
              <a:rPr sz="3100" dirty="0" err="1">
                <a:solidFill>
                  <a:schemeClr val="bg1"/>
                </a:solidFill>
              </a:rPr>
              <a:t>электроэнергии</a:t>
            </a:r>
            <a:r>
              <a:rPr sz="3100" dirty="0">
                <a:solidFill>
                  <a:schemeClr val="bg1"/>
                </a:solidFill>
              </a:rPr>
              <a:t> </a:t>
            </a:r>
            <a:r>
              <a:rPr sz="3100" dirty="0" err="1">
                <a:solidFill>
                  <a:schemeClr val="bg1"/>
                </a:solidFill>
              </a:rPr>
              <a:t>можно</a:t>
            </a:r>
            <a:r>
              <a:rPr sz="3100" dirty="0">
                <a:solidFill>
                  <a:schemeClr val="bg1"/>
                </a:solidFill>
              </a:rPr>
              <a:t> </a:t>
            </a:r>
            <a:r>
              <a:rPr sz="3100" dirty="0" err="1">
                <a:solidFill>
                  <a:schemeClr val="bg1"/>
                </a:solidFill>
              </a:rPr>
              <a:t>сэкономить</a:t>
            </a:r>
            <a:r>
              <a:rPr sz="3100" dirty="0">
                <a:solidFill>
                  <a:schemeClr val="bg1"/>
                </a:solidFill>
              </a:rPr>
              <a:t>, </a:t>
            </a:r>
            <a:r>
              <a:rPr sz="3100" dirty="0" err="1">
                <a:solidFill>
                  <a:schemeClr val="bg1"/>
                </a:solidFill>
              </a:rPr>
              <a:t>используя</a:t>
            </a:r>
            <a:r>
              <a:rPr sz="3100" dirty="0">
                <a:solidFill>
                  <a:schemeClr val="bg1"/>
                </a:solidFill>
              </a:rPr>
              <a:t> </a:t>
            </a:r>
            <a:r>
              <a:rPr sz="3100" dirty="0" err="1">
                <a:solidFill>
                  <a:schemeClr val="bg1"/>
                </a:solidFill>
              </a:rPr>
              <a:t>вместо</a:t>
            </a:r>
            <a:r>
              <a:rPr sz="3100" dirty="0">
                <a:solidFill>
                  <a:schemeClr val="bg1"/>
                </a:solidFill>
              </a:rPr>
              <a:t> </a:t>
            </a:r>
            <a:r>
              <a:rPr sz="3100" dirty="0" err="1">
                <a:solidFill>
                  <a:schemeClr val="bg1"/>
                </a:solidFill>
              </a:rPr>
              <a:t>общего</a:t>
            </a:r>
            <a:r>
              <a:rPr sz="3100" dirty="0">
                <a:solidFill>
                  <a:schemeClr val="bg1"/>
                </a:solidFill>
              </a:rPr>
              <a:t> </a:t>
            </a:r>
            <a:r>
              <a:rPr sz="3100" dirty="0" err="1">
                <a:solidFill>
                  <a:schemeClr val="bg1"/>
                </a:solidFill>
              </a:rPr>
              <a:t>освещения</a:t>
            </a:r>
            <a:r>
              <a:rPr sz="3100" dirty="0">
                <a:solidFill>
                  <a:schemeClr val="bg1"/>
                </a:solidFill>
              </a:rPr>
              <a:t> </a:t>
            </a:r>
            <a:r>
              <a:rPr sz="3100" dirty="0" err="1">
                <a:solidFill>
                  <a:schemeClr val="bg1"/>
                </a:solidFill>
              </a:rPr>
              <a:t>от</a:t>
            </a:r>
            <a:r>
              <a:rPr sz="3100" dirty="0">
                <a:solidFill>
                  <a:schemeClr val="bg1"/>
                </a:solidFill>
              </a:rPr>
              <a:t> </a:t>
            </a:r>
            <a:r>
              <a:rPr sz="3100" dirty="0" err="1">
                <a:solidFill>
                  <a:schemeClr val="bg1"/>
                </a:solidFill>
              </a:rPr>
              <a:t>люстры</a:t>
            </a:r>
            <a:r>
              <a:rPr sz="3100" dirty="0">
                <a:solidFill>
                  <a:schemeClr val="bg1"/>
                </a:solidFill>
              </a:rPr>
              <a:t>  </a:t>
            </a:r>
            <a:r>
              <a:rPr sz="3100" dirty="0" err="1">
                <a:solidFill>
                  <a:schemeClr val="bg1"/>
                </a:solidFill>
              </a:rPr>
              <a:t>местное</a:t>
            </a:r>
            <a:r>
              <a:rPr sz="3100" dirty="0">
                <a:solidFill>
                  <a:schemeClr val="bg1"/>
                </a:solidFill>
              </a:rPr>
              <a:t> </a:t>
            </a:r>
            <a:r>
              <a:rPr sz="3100" dirty="0" err="1">
                <a:solidFill>
                  <a:schemeClr val="bg1"/>
                </a:solidFill>
              </a:rPr>
              <a:t>освещение</a:t>
            </a:r>
            <a:r>
              <a:rPr sz="3100" dirty="0">
                <a:solidFill>
                  <a:schemeClr val="bg1"/>
                </a:solidFill>
              </a:rPr>
              <a:t> </a:t>
            </a:r>
            <a:r>
              <a:rPr sz="3100" dirty="0" err="1">
                <a:solidFill>
                  <a:schemeClr val="bg1"/>
                </a:solidFill>
              </a:rPr>
              <a:t>рабочего</a:t>
            </a:r>
            <a:r>
              <a:rPr sz="3100" dirty="0">
                <a:solidFill>
                  <a:schemeClr val="bg1"/>
                </a:solidFill>
              </a:rPr>
              <a:t> </a:t>
            </a:r>
            <a:r>
              <a:rPr sz="3100" dirty="0" err="1">
                <a:solidFill>
                  <a:schemeClr val="bg1"/>
                </a:solidFill>
              </a:rPr>
              <a:t>стола</a:t>
            </a:r>
            <a:r>
              <a:rPr sz="3100" dirty="0">
                <a:solidFill>
                  <a:schemeClr val="bg1"/>
                </a:solidFill>
              </a:rPr>
              <a:t> </a:t>
            </a:r>
            <a:r>
              <a:rPr sz="3100" dirty="0" err="1">
                <a:solidFill>
                  <a:schemeClr val="bg1"/>
                </a:solidFill>
              </a:rPr>
              <a:t>при</a:t>
            </a:r>
            <a:r>
              <a:rPr sz="3100" dirty="0">
                <a:solidFill>
                  <a:schemeClr val="bg1"/>
                </a:solidFill>
              </a:rPr>
              <a:t> </a:t>
            </a:r>
            <a:r>
              <a:rPr sz="3100" dirty="0" err="1">
                <a:solidFill>
                  <a:schemeClr val="bg1"/>
                </a:solidFill>
              </a:rPr>
              <a:t>условии</a:t>
            </a:r>
            <a:r>
              <a:rPr sz="3100" dirty="0">
                <a:solidFill>
                  <a:schemeClr val="bg1"/>
                </a:solidFill>
              </a:rPr>
              <a:t> </a:t>
            </a:r>
            <a:r>
              <a:rPr sz="3100" dirty="0" err="1">
                <a:solidFill>
                  <a:schemeClr val="bg1"/>
                </a:solidFill>
              </a:rPr>
              <a:t>ежедневной</a:t>
            </a:r>
            <a:r>
              <a:rPr sz="3100" dirty="0">
                <a:solidFill>
                  <a:schemeClr val="bg1"/>
                </a:solidFill>
              </a:rPr>
              <a:t> </a:t>
            </a:r>
            <a:r>
              <a:rPr sz="3100" dirty="0" err="1">
                <a:solidFill>
                  <a:schemeClr val="bg1"/>
                </a:solidFill>
              </a:rPr>
              <a:t>работы</a:t>
            </a:r>
            <a:r>
              <a:rPr sz="3100" dirty="0">
                <a:solidFill>
                  <a:schemeClr val="bg1"/>
                </a:solidFill>
              </a:rPr>
              <a:t> </a:t>
            </a:r>
            <a:r>
              <a:rPr sz="3100" dirty="0" err="1">
                <a:solidFill>
                  <a:schemeClr val="bg1"/>
                </a:solidFill>
              </a:rPr>
              <a:t>лампочки</a:t>
            </a:r>
            <a:r>
              <a:rPr sz="3100" dirty="0">
                <a:solidFill>
                  <a:schemeClr val="bg1"/>
                </a:solidFill>
              </a:rPr>
              <a:t> </a:t>
            </a:r>
            <a:r>
              <a:rPr sz="3100" dirty="0" err="1">
                <a:solidFill>
                  <a:schemeClr val="bg1"/>
                </a:solidFill>
              </a:rPr>
              <a:t>в</a:t>
            </a:r>
            <a:r>
              <a:rPr sz="3100" dirty="0">
                <a:solidFill>
                  <a:schemeClr val="bg1"/>
                </a:solidFill>
              </a:rPr>
              <a:t> </a:t>
            </a:r>
            <a:r>
              <a:rPr sz="3100" dirty="0" err="1">
                <a:solidFill>
                  <a:schemeClr val="bg1"/>
                </a:solidFill>
              </a:rPr>
              <a:t>течение</a:t>
            </a:r>
            <a:r>
              <a:rPr sz="3100" dirty="0">
                <a:solidFill>
                  <a:schemeClr val="bg1"/>
                </a:solidFill>
              </a:rPr>
              <a:t> 3 </a:t>
            </a:r>
            <a:r>
              <a:rPr sz="3100" dirty="0" err="1">
                <a:solidFill>
                  <a:schemeClr val="bg1"/>
                </a:solidFill>
              </a:rPr>
              <a:t>часов</a:t>
            </a:r>
            <a:r>
              <a:rPr sz="3100" dirty="0">
                <a:solidFill>
                  <a:schemeClr val="bg1"/>
                </a:solidFill>
              </a:rPr>
              <a:t>?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46690" y="2365466"/>
            <a:ext cx="8229600" cy="4428728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dirty="0" err="1">
                <a:solidFill>
                  <a:srgbClr val="FFFF00"/>
                </a:solidFill>
              </a:rPr>
              <a:t>Решение</a:t>
            </a:r>
            <a:r>
              <a:rPr dirty="0">
                <a:solidFill>
                  <a:srgbClr val="FFFF00"/>
                </a:solidFill>
              </a:rPr>
              <a:t>: </a:t>
            </a:r>
          </a:p>
          <a:p>
            <a:pPr lvl="0"/>
            <a:r>
              <a:rPr dirty="0" err="1">
                <a:solidFill>
                  <a:srgbClr val="FFFF00"/>
                </a:solidFill>
              </a:rPr>
              <a:t>Для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освещения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стола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площадью</a:t>
            </a:r>
            <a:r>
              <a:rPr dirty="0">
                <a:solidFill>
                  <a:srgbClr val="FFFF00"/>
                </a:solidFill>
              </a:rPr>
              <a:t> 2 м² </a:t>
            </a:r>
            <a:r>
              <a:rPr dirty="0" err="1">
                <a:solidFill>
                  <a:srgbClr val="FFFF00"/>
                </a:solidFill>
              </a:rPr>
              <a:t>достаточно</a:t>
            </a:r>
            <a:r>
              <a:rPr dirty="0">
                <a:solidFill>
                  <a:srgbClr val="FFFF00"/>
                </a:solidFill>
              </a:rPr>
              <a:t> 60 </a:t>
            </a:r>
            <a:r>
              <a:rPr dirty="0" err="1">
                <a:solidFill>
                  <a:srgbClr val="FFFF00"/>
                </a:solidFill>
              </a:rPr>
              <a:t>Вт</a:t>
            </a:r>
            <a:r>
              <a:rPr dirty="0">
                <a:solidFill>
                  <a:srgbClr val="FFFF00"/>
                </a:solidFill>
              </a:rPr>
              <a:t>.</a:t>
            </a:r>
          </a:p>
          <a:p>
            <a:pPr lvl="0"/>
            <a:r>
              <a:rPr dirty="0" err="1">
                <a:solidFill>
                  <a:srgbClr val="FFFF00"/>
                </a:solidFill>
              </a:rPr>
              <a:t>За</a:t>
            </a:r>
            <a:r>
              <a:rPr dirty="0">
                <a:solidFill>
                  <a:srgbClr val="FFFF00"/>
                </a:solidFill>
              </a:rPr>
              <a:t> 3 </a:t>
            </a:r>
            <a:r>
              <a:rPr dirty="0" err="1">
                <a:solidFill>
                  <a:srgbClr val="FFFF00"/>
                </a:solidFill>
              </a:rPr>
              <a:t>часов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горения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ежедневно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экономится</a:t>
            </a:r>
            <a:r>
              <a:rPr dirty="0">
                <a:solidFill>
                  <a:srgbClr val="FFFF00"/>
                </a:solidFill>
              </a:rPr>
              <a:t> (300Вт- 60Вт)·3 </a:t>
            </a:r>
            <a:r>
              <a:rPr dirty="0" err="1">
                <a:solidFill>
                  <a:srgbClr val="FFFF00"/>
                </a:solidFill>
              </a:rPr>
              <a:t>час</a:t>
            </a:r>
            <a:r>
              <a:rPr dirty="0">
                <a:solidFill>
                  <a:srgbClr val="FFFF00"/>
                </a:solidFill>
              </a:rPr>
              <a:t> = 720 </a:t>
            </a:r>
            <a:r>
              <a:rPr dirty="0" err="1">
                <a:solidFill>
                  <a:srgbClr val="FFFF00"/>
                </a:solidFill>
              </a:rPr>
              <a:t>Вт·ч</a:t>
            </a:r>
            <a:r>
              <a:rPr dirty="0">
                <a:solidFill>
                  <a:srgbClr val="FFFF00"/>
                </a:solidFill>
              </a:rPr>
              <a:t>.=0,72 </a:t>
            </a:r>
            <a:r>
              <a:rPr dirty="0" err="1">
                <a:solidFill>
                  <a:srgbClr val="FFFF00"/>
                </a:solidFill>
              </a:rPr>
              <a:t>кВт·ч</a:t>
            </a:r>
            <a:r>
              <a:rPr dirty="0">
                <a:solidFill>
                  <a:srgbClr val="FFFF00"/>
                </a:solidFill>
              </a:rPr>
              <a:t>. </a:t>
            </a:r>
            <a:r>
              <a:rPr dirty="0" err="1">
                <a:solidFill>
                  <a:srgbClr val="FFFF00"/>
                </a:solidFill>
              </a:rPr>
              <a:t>электроэнергии</a:t>
            </a:r>
            <a:r>
              <a:rPr dirty="0">
                <a:solidFill>
                  <a:srgbClr val="FFFF00"/>
                </a:solidFill>
              </a:rPr>
              <a:t> </a:t>
            </a:r>
          </a:p>
          <a:p>
            <a:pPr lvl="0"/>
            <a:r>
              <a:rPr dirty="0" err="1">
                <a:solidFill>
                  <a:srgbClr val="FFFF00"/>
                </a:solidFill>
              </a:rPr>
              <a:t>За</a:t>
            </a:r>
            <a:r>
              <a:rPr dirty="0">
                <a:solidFill>
                  <a:srgbClr val="FFFF00"/>
                </a:solidFill>
              </a:rPr>
              <a:t> 30 </a:t>
            </a:r>
            <a:r>
              <a:rPr dirty="0" err="1">
                <a:solidFill>
                  <a:srgbClr val="FFFF00"/>
                </a:solidFill>
              </a:rPr>
              <a:t>дней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месяца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экономия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составит</a:t>
            </a:r>
            <a:r>
              <a:rPr dirty="0">
                <a:solidFill>
                  <a:srgbClr val="FFFF00"/>
                </a:solidFill>
              </a:rPr>
              <a:t>: 0,72 </a:t>
            </a:r>
            <a:r>
              <a:rPr dirty="0" err="1">
                <a:solidFill>
                  <a:srgbClr val="FFFF00"/>
                </a:solidFill>
              </a:rPr>
              <a:t>кВт·ч</a:t>
            </a:r>
            <a:r>
              <a:rPr dirty="0">
                <a:solidFill>
                  <a:srgbClr val="FFFF00"/>
                </a:solidFill>
              </a:rPr>
              <a:t> ·30=21,6 </a:t>
            </a:r>
            <a:r>
              <a:rPr dirty="0" err="1">
                <a:solidFill>
                  <a:srgbClr val="FFFF00"/>
                </a:solidFill>
              </a:rPr>
              <a:t>кВт·ч</a:t>
            </a:r>
            <a:endParaRPr dirty="0">
              <a:solidFill>
                <a:srgbClr val="FFFF00"/>
              </a:solidFill>
            </a:endParaRPr>
          </a:p>
          <a:p>
            <a:pPr lvl="0"/>
            <a:r>
              <a:rPr dirty="0">
                <a:solidFill>
                  <a:srgbClr val="FFFF00"/>
                </a:solidFill>
              </a:rPr>
              <a:t>21,6 кВт·ч·2,12руб./ </a:t>
            </a:r>
            <a:r>
              <a:rPr dirty="0" err="1">
                <a:solidFill>
                  <a:srgbClr val="FFFF00"/>
                </a:solidFill>
              </a:rPr>
              <a:t>кВт·ч</a:t>
            </a:r>
            <a:r>
              <a:rPr dirty="0">
                <a:solidFill>
                  <a:srgbClr val="FFFF00"/>
                </a:solidFill>
              </a:rPr>
              <a:t>=45,79 </a:t>
            </a:r>
            <a:r>
              <a:rPr dirty="0" err="1">
                <a:solidFill>
                  <a:srgbClr val="FFFF00"/>
                </a:solidFill>
              </a:rPr>
              <a:t>руб</a:t>
            </a:r>
            <a:r>
              <a:rPr dirty="0">
                <a:solidFill>
                  <a:srgbClr val="FFFF00"/>
                </a:solidFill>
              </a:rPr>
              <a:t>.≈ 46руб </a:t>
            </a:r>
          </a:p>
          <a:p>
            <a:r>
              <a:rPr dirty="0">
                <a:solidFill>
                  <a:srgbClr val="FFFF00"/>
                </a:solidFill>
              </a:rPr>
              <a:t>     </a:t>
            </a:r>
            <a:r>
              <a:rPr dirty="0" err="1">
                <a:solidFill>
                  <a:srgbClr val="FFFF00"/>
                </a:solidFill>
              </a:rPr>
              <a:t>Сумма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бюджета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семьи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увеличится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на</a:t>
            </a:r>
            <a:r>
              <a:rPr dirty="0">
                <a:solidFill>
                  <a:srgbClr val="FFFF00"/>
                </a:solidFill>
              </a:rPr>
              <a:t> 46 </a:t>
            </a:r>
            <a:r>
              <a:rPr dirty="0" err="1">
                <a:solidFill>
                  <a:srgbClr val="FFFF00"/>
                </a:solidFill>
              </a:rPr>
              <a:t>руб</a:t>
            </a:r>
            <a:r>
              <a:rPr dirty="0">
                <a:solidFill>
                  <a:srgbClr val="FFFF00"/>
                </a:solidFill>
              </a:rPr>
              <a:t>.!</a:t>
            </a:r>
          </a:p>
          <a:p>
            <a:endParaRPr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pic>
        <p:nvPicPr>
          <p:cNvPr id="201" name="Picture 201"/>
          <p:cNvPicPr/>
          <p:nvPr/>
        </p:nvPicPr>
        <p:blipFill>
          <a:blip r:embed="rId2"/>
          <a:stretch/>
        </p:blipFill>
        <p:spPr>
          <a:xfrm>
            <a:off x="1583160" y="0"/>
            <a:ext cx="7560840" cy="6887101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203" name="Picture 203"/>
          <p:cNvPicPr/>
          <p:nvPr/>
        </p:nvPicPr>
        <p:blipFill>
          <a:blip r:embed="rId3"/>
          <a:stretch/>
        </p:blipFill>
        <p:spPr>
          <a:xfrm>
            <a:off x="0" y="332656"/>
            <a:ext cx="1619672" cy="1389534"/>
          </a:xfrm>
          <a:prstGeom prst="rect">
            <a:avLst/>
          </a:prstGeom>
        </p:spPr>
      </p:pic>
      <p:pic>
        <p:nvPicPr>
          <p:cNvPr id="205" name="Picture 205"/>
          <p:cNvPicPr/>
          <p:nvPr/>
        </p:nvPicPr>
        <p:blipFill>
          <a:blip r:embed="rId4"/>
          <a:stretch/>
        </p:blipFill>
        <p:spPr>
          <a:xfrm>
            <a:off x="0" y="1700808"/>
            <a:ext cx="1547664" cy="2352449"/>
          </a:xfrm>
          <a:prstGeom prst="rect">
            <a:avLst/>
          </a:prstGeom>
        </p:spPr>
      </p:pic>
      <p:pic>
        <p:nvPicPr>
          <p:cNvPr id="207" name="Picture 207"/>
          <p:cNvPicPr/>
          <p:nvPr/>
        </p:nvPicPr>
        <p:blipFill>
          <a:blip r:embed="rId5"/>
          <a:stretch/>
        </p:blipFill>
        <p:spPr>
          <a:xfrm>
            <a:off x="0" y="4005064"/>
            <a:ext cx="1584176" cy="1584176"/>
          </a:xfrm>
          <a:prstGeom prst="rect">
            <a:avLst/>
          </a:prstGeom>
        </p:spPr>
      </p:pic>
      <p:pic>
        <p:nvPicPr>
          <p:cNvPr id="209" name="Picture 209"/>
          <p:cNvPicPr/>
          <p:nvPr/>
        </p:nvPicPr>
        <p:blipFill>
          <a:blip r:embed="rId6"/>
          <a:stretch/>
        </p:blipFill>
        <p:spPr>
          <a:xfrm>
            <a:off x="1" y="5589240"/>
            <a:ext cx="1716716" cy="12687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214"/>
          <p:cNvPicPr/>
          <p:nvPr/>
        </p:nvPicPr>
        <p:blipFill>
          <a:blip r:embed="rId2"/>
          <a:stretch/>
        </p:blipFill>
        <p:spPr>
          <a:xfrm>
            <a:off x="971600" y="-1"/>
            <a:ext cx="7272809" cy="71680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332656"/>
            <a:ext cx="8229600" cy="4032448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>
              <a:buNone/>
            </a:pPr>
            <a:r>
              <a:rPr>
                <a:solidFill>
                  <a:srgbClr val="FFFF00"/>
                </a:solidFill>
              </a:rPr>
              <a:t>		</a:t>
            </a:r>
            <a:r>
              <a:rPr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Мы знаем, что из всей потребляемой энергии -   60-80% идет на отопление помещений. В зимнее время более всего нас волнует недостаток тепла в доме. Причина здесь не столько плохой обогрев, сколько  собственное пренебрежительное отношение.  С экономией тепловой энергии дела обстоят столь же остро, как и с электрической. </a:t>
            </a:r>
          </a:p>
        </p:txBody>
      </p:sp>
      <p:pic>
        <p:nvPicPr>
          <p:cNvPr id="108" name="Picture 108"/>
          <p:cNvPicPr/>
          <p:nvPr/>
        </p:nvPicPr>
        <p:blipFill>
          <a:blip r:embed="rId2"/>
          <a:stretch/>
        </p:blipFill>
        <p:spPr>
          <a:xfrm>
            <a:off x="539552" y="3573016"/>
            <a:ext cx="3419872" cy="2564904"/>
          </a:xfrm>
          <a:prstGeom prst="rect">
            <a:avLst/>
          </a:prstGeom>
        </p:spPr>
      </p:pic>
      <p:pic>
        <p:nvPicPr>
          <p:cNvPr id="110" name="Picture 110"/>
          <p:cNvPicPr/>
          <p:nvPr/>
        </p:nvPicPr>
        <p:blipFill>
          <a:blip r:embed="rId3"/>
          <a:stretch/>
        </p:blipFill>
        <p:spPr>
          <a:xfrm>
            <a:off x="4571999" y="3501008"/>
            <a:ext cx="4034148" cy="25919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i="1" u="sng">
                <a:solidFill>
                  <a:schemeClr val="bg1"/>
                </a:solidFill>
              </a:rPr>
              <a:t>Что можно сделать</a:t>
            </a:r>
            <a:r>
              <a:rPr i="1">
                <a:solidFill>
                  <a:schemeClr val="bg1"/>
                </a:solidFill>
              </a:rPr>
              <a:t>?</a:t>
            </a:r>
            <a:r>
              <a:rPr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340768"/>
            <a:ext cx="8229600" cy="481619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FFFF00"/>
                </a:solidFill>
              </a:rPr>
              <a:t>В первую очередь необходимо подготовить систему отопления - батареи должны быть чистыми и внутри и снаружи. </a:t>
            </a:r>
            <a:endParaRPr b="1" u="sng">
              <a:solidFill>
                <a:srgbClr val="FFFF00"/>
              </a:solidFill>
            </a:endParaRPr>
          </a:p>
        </p:txBody>
      </p:sp>
      <p:pic>
        <p:nvPicPr>
          <p:cNvPr id="115" name="Picture 115"/>
          <p:cNvPicPr/>
          <p:nvPr/>
        </p:nvPicPr>
        <p:blipFill>
          <a:blip r:embed="rId2"/>
          <a:stretch/>
        </p:blipFill>
        <p:spPr>
          <a:xfrm>
            <a:off x="179512" y="2924944"/>
            <a:ext cx="4393061" cy="3291518"/>
          </a:xfrm>
          <a:prstGeom prst="rect">
            <a:avLst/>
          </a:prstGeom>
        </p:spPr>
      </p:pic>
      <p:pic>
        <p:nvPicPr>
          <p:cNvPr id="117" name="Picture 117"/>
          <p:cNvPicPr/>
          <p:nvPr/>
        </p:nvPicPr>
        <p:blipFill>
          <a:blip r:embed="rId3"/>
          <a:stretch/>
        </p:blipFill>
        <p:spPr>
          <a:xfrm>
            <a:off x="4788024" y="3068960"/>
            <a:ext cx="4169269" cy="27561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i="1" u="sng">
                <a:solidFill>
                  <a:schemeClr val="bg1"/>
                </a:solidFill>
              </a:rPr>
              <a:t>Вот несколько нехитрых методов экономии тепла: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lvl="0">
              <a:buFont typeface="Wingdings"/>
              <a:buChar char="v"/>
            </a:pPr>
            <a:r>
              <a:rPr>
                <a:solidFill>
                  <a:srgbClr val="FFFF00"/>
                </a:solidFill>
              </a:rPr>
              <a:t>Укрытие отопительных приборов декоративными плитами, панелями и даже шторами снижает теплоотдачу на 10-12%.</a:t>
            </a:r>
            <a:endParaRPr b="1" u="sng">
              <a:solidFill>
                <a:srgbClr val="FFFF00"/>
              </a:solidFill>
            </a:endParaRPr>
          </a:p>
          <a:p>
            <a:endParaRPr b="1" u="sng">
              <a:solidFill>
                <a:srgbClr val="FFFF00"/>
              </a:solidFill>
            </a:endParaRPr>
          </a:p>
        </p:txBody>
      </p:sp>
      <p:pic>
        <p:nvPicPr>
          <p:cNvPr id="122" name="Picture 122"/>
          <p:cNvPicPr/>
          <p:nvPr/>
        </p:nvPicPr>
        <p:blipFill>
          <a:blip r:embed="rId2"/>
          <a:stretch/>
        </p:blipFill>
        <p:spPr>
          <a:xfrm>
            <a:off x="1907703" y="2564904"/>
            <a:ext cx="5040560" cy="37765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i="1" u="sng">
                <a:solidFill>
                  <a:schemeClr val="bg1"/>
                </a:solidFill>
              </a:rPr>
              <a:t>Вот несколько нехитрых методов экономии тепла: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rPr>
                <a:solidFill>
                  <a:srgbClr val="FFFF00"/>
                </a:solidFill>
              </a:rPr>
              <a:t>Окраска радиаторов масляными красками снижает теплоотдачу на 8-13%. </a:t>
            </a:r>
            <a:endParaRPr b="1" u="sng">
              <a:solidFill>
                <a:srgbClr val="FFFF00"/>
              </a:solidFill>
            </a:endParaRPr>
          </a:p>
          <a:p>
            <a:endParaRPr b="1" u="sng">
              <a:solidFill>
                <a:srgbClr val="FFFF00"/>
              </a:solidFill>
            </a:endParaRPr>
          </a:p>
        </p:txBody>
      </p:sp>
      <p:pic>
        <p:nvPicPr>
          <p:cNvPr id="127" name="Picture 127"/>
          <p:cNvPicPr/>
          <p:nvPr/>
        </p:nvPicPr>
        <p:blipFill>
          <a:blip r:embed="rId2"/>
          <a:stretch/>
        </p:blipFill>
        <p:spPr>
          <a:xfrm>
            <a:off x="1547664" y="2420888"/>
            <a:ext cx="6095999" cy="40481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i="1" u="sng">
                <a:solidFill>
                  <a:schemeClr val="bg1"/>
                </a:solidFill>
              </a:rPr>
              <a:t>Вот несколько нехитрых методов экономии тепла: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>
              <a:buFont typeface="Wingdings"/>
              <a:buChar char="v"/>
            </a:pPr>
            <a:r>
              <a:rPr>
                <a:solidFill>
                  <a:srgbClr val="FFFF00"/>
                </a:solidFill>
              </a:rPr>
              <a:t>Батареи, окрашенные в темный цвет, работают с большей теплоотдачей: гладкая темная поверхность отдает на 5-10% тепла больше.</a:t>
            </a:r>
            <a:endParaRPr b="1" u="sng">
              <a:solidFill>
                <a:srgbClr val="FFFF00"/>
              </a:solidFill>
            </a:endParaRPr>
          </a:p>
          <a:p>
            <a:endParaRPr b="1" u="sng">
              <a:solidFill>
                <a:srgbClr val="FFFF00"/>
              </a:solidFill>
            </a:endParaRPr>
          </a:p>
        </p:txBody>
      </p:sp>
      <p:pic>
        <p:nvPicPr>
          <p:cNvPr id="132" name="Picture 132"/>
          <p:cNvPicPr/>
          <p:nvPr/>
        </p:nvPicPr>
        <p:blipFill>
          <a:blip r:embed="rId2"/>
          <a:stretch/>
        </p:blipFill>
        <p:spPr>
          <a:xfrm>
            <a:off x="1763688" y="2780928"/>
            <a:ext cx="4608512" cy="34511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i="1" u="sng">
                <a:solidFill>
                  <a:schemeClr val="bg1"/>
                </a:solidFill>
              </a:rPr>
              <a:t>Вот несколько нехитрых методов экономии тепла: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rPr>
                <a:solidFill>
                  <a:srgbClr val="FFFF00"/>
                </a:solidFill>
              </a:rPr>
              <a:t>Установив за генератор отопления теплоотражающий экран (в домашних условиях – лист фанеры обклеенный алюминиевой фольгой), можно повысить температуру в квартире как минимум на один градус.</a:t>
            </a:r>
            <a:endParaRPr b="1" u="sng">
              <a:solidFill>
                <a:srgbClr val="FFFF00"/>
              </a:solidFill>
            </a:endParaRPr>
          </a:p>
          <a:p>
            <a:endParaRPr b="1" u="sng">
              <a:solidFill>
                <a:srgbClr val="FFFF00"/>
              </a:solidFill>
            </a:endParaRPr>
          </a:p>
        </p:txBody>
      </p:sp>
      <p:pic>
        <p:nvPicPr>
          <p:cNvPr id="137" name="Picture 137"/>
          <p:cNvPicPr/>
          <p:nvPr/>
        </p:nvPicPr>
        <p:blipFill>
          <a:blip r:embed="rId2"/>
          <a:stretch/>
        </p:blipFill>
        <p:spPr>
          <a:xfrm>
            <a:off x="2051719" y="3068960"/>
            <a:ext cx="4464496" cy="33443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chemeClr val="bg1"/>
                </a:solidFill>
              </a:rPr>
              <a:t> И самое главное – дом надо утеплять. 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FFFF00"/>
                </a:solidFill>
              </a:rPr>
              <a:t>Через оконные проемы теряется 40-50% тепла, через наружные стены - 20-30%, через перекрытия подвалов и чердаков – более 20%.</a:t>
            </a:r>
          </a:p>
        </p:txBody>
      </p:sp>
      <p:pic>
        <p:nvPicPr>
          <p:cNvPr id="142" name="Picture 142"/>
          <p:cNvPicPr/>
          <p:nvPr/>
        </p:nvPicPr>
        <p:blipFill>
          <a:blip r:embed="rId2"/>
          <a:stretch/>
        </p:blipFill>
        <p:spPr>
          <a:xfrm>
            <a:off x="395536" y="2780928"/>
            <a:ext cx="4176464" cy="3132348"/>
          </a:xfrm>
          <a:prstGeom prst="rect">
            <a:avLst/>
          </a:prstGeom>
        </p:spPr>
      </p:pic>
      <p:pic>
        <p:nvPicPr>
          <p:cNvPr id="144" name="Picture 144"/>
          <p:cNvPicPr/>
          <p:nvPr/>
        </p:nvPicPr>
        <p:blipFill>
          <a:blip r:embed="rId3"/>
          <a:stretch/>
        </p:blipFill>
        <p:spPr>
          <a:xfrm>
            <a:off x="5220072" y="2924944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>
                <a:solidFill>
                  <a:schemeClr val="bg1"/>
                </a:solidFill>
              </a:rPr>
              <a:t>Холодильник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FFFF00"/>
                </a:solidFill>
              </a:rPr>
              <a:t>Если вы поставите холодильник в комнате, где температура достигает 30 градусов, то потребление энергии удвоится </a:t>
            </a:r>
          </a:p>
          <a:p>
            <a:r>
              <a:rPr>
                <a:solidFill>
                  <a:srgbClr val="FFFF00"/>
                </a:solidFill>
              </a:rPr>
              <a:t>Холодильник надо ставить в самое прохладное место кухни, желательно возле наружной стены, но ни в коем случае не рядом с плитой </a:t>
            </a:r>
          </a:p>
          <a:p>
            <a:endParaRPr>
              <a:solidFill>
                <a:srgbClr val="FFFF00"/>
              </a:solidFill>
            </a:endParaRPr>
          </a:p>
        </p:txBody>
      </p:sp>
      <p:pic>
        <p:nvPicPr>
          <p:cNvPr id="149" name="Picture 149"/>
          <p:cNvPicPr/>
          <p:nvPr/>
        </p:nvPicPr>
        <p:blipFill>
          <a:blip r:embed="rId2"/>
          <a:stretch/>
        </p:blipFill>
        <p:spPr>
          <a:xfrm>
            <a:off x="755576" y="3789040"/>
            <a:ext cx="3683563" cy="2762671"/>
          </a:xfrm>
          <a:prstGeom prst="rect">
            <a:avLst/>
          </a:prstGeom>
        </p:spPr>
      </p:pic>
      <p:pic>
        <p:nvPicPr>
          <p:cNvPr id="151" name="Picture 151"/>
          <p:cNvPicPr/>
          <p:nvPr/>
        </p:nvPicPr>
        <p:blipFill>
          <a:blip r:embed="rId3"/>
          <a:stretch/>
        </p:blipFill>
        <p:spPr>
          <a:xfrm>
            <a:off x="4716016" y="3789040"/>
            <a:ext cx="3816424" cy="28623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Начальная">
  <a:themeElements>
    <a:clrScheme name="Начальная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</a:majorFont>
      <a:minorFont>
        <a:latin typeface="Gill Sans MT"/>
        <a:ea typeface=""/>
        <a:cs typeface=""/>
      </a:minorFont>
    </a:fontScheme>
    <a:fmtScheme name="Начальная">
      <a:fillStyleLst>
        <a:solidFill>
          <a:schemeClr val="phClr"/>
        </a:solidFill>
        <a:gradFill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</a:gradFill>
        <a:gradFill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</a:gradFill>
      </a:fillStyleLst>
      <a:lnStyleLst>
        <a:ln w="9525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</a:gradFill>
        <a:no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1</TotalTime>
  <Words>850</Words>
  <Application>Microsoft Macintosh PowerPoint</Application>
  <DocSecurity>0</DocSecurity>
  <PresentationFormat>On-screen Show (4:3)</PresentationFormat>
  <Paragraphs>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Bookman Old Style</vt:lpstr>
      <vt:lpstr>Gabriola</vt:lpstr>
      <vt:lpstr>Gill Sans MT</vt:lpstr>
      <vt:lpstr>Times New Roman</vt:lpstr>
      <vt:lpstr>Wingdings</vt:lpstr>
      <vt:lpstr>Wingdings 3</vt:lpstr>
      <vt:lpstr>Начальная</vt:lpstr>
      <vt:lpstr>Энергосбережение</vt:lpstr>
      <vt:lpstr>PowerPoint Presentation</vt:lpstr>
      <vt:lpstr>Что можно сделать? </vt:lpstr>
      <vt:lpstr>Вот несколько нехитрых методов экономии тепла:</vt:lpstr>
      <vt:lpstr>Вот несколько нехитрых методов экономии тепла:</vt:lpstr>
      <vt:lpstr>Вот несколько нехитрых методов экономии тепла:</vt:lpstr>
      <vt:lpstr>Вот несколько нехитрых методов экономии тепла:</vt:lpstr>
      <vt:lpstr> И самое главное – дом надо утеплять. </vt:lpstr>
      <vt:lpstr>Холодильник</vt:lpstr>
      <vt:lpstr>Экономия электроэнергии</vt:lpstr>
      <vt:lpstr>Утюг </vt:lpstr>
      <vt:lpstr>Электрический чайник</vt:lpstr>
      <vt:lpstr>Насколько энергетически выгоднее кипятить 3 чашки чая, чем полный чайник, который затем остывает?</vt:lpstr>
      <vt:lpstr>Электрическая плита</vt:lpstr>
      <vt:lpstr>Компьютеры</vt:lpstr>
      <vt:lpstr>Экономия и правильное использование освещения:</vt:lpstr>
      <vt:lpstr>Сколько электроэнергии можно сэкономить, используя вместо общего освещения от люстры  местное освещение рабочего стола при условии ежедневной работы лампочки в течение 3 часов?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Энергосбережение</dc:title>
  <cp:lastModifiedBy>Sashul9</cp:lastModifiedBy>
  <cp:revision>2</cp:revision>
  <dcterms:modified xsi:type="dcterms:W3CDTF">2023-07-07T13:40:02Z</dcterms:modified>
</cp:coreProperties>
</file>